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2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4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1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5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0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832-B012-4AB4-B876-4FE9E569A900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2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492E7-C0E3-4500-A7FC-7543A7FDC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1180261"/>
            <a:ext cx="2899928" cy="1226428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DF69F93-BA09-4D43-BEA6-CB7123944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50" y="1180261"/>
            <a:ext cx="2899931" cy="12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5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D37F8-B982-4ADE-A288-070514BE9760}"/>
              </a:ext>
            </a:extLst>
          </p:cNvPr>
          <p:cNvSpPr txBox="1"/>
          <p:nvPr/>
        </p:nvSpPr>
        <p:spPr>
          <a:xfrm>
            <a:off x="1030941" y="2709118"/>
            <a:ext cx="721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righteous man vv.5-9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 unrighteous son vv.10-13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righteous grandson vv.14-18</a:t>
            </a:r>
          </a:p>
        </p:txBody>
      </p:sp>
    </p:spTree>
    <p:extLst>
      <p:ext uri="{BB962C8B-B14F-4D97-AF65-F5344CB8AC3E}">
        <p14:creationId xmlns:p14="http://schemas.microsoft.com/office/powerpoint/2010/main" val="17889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 </a:t>
            </a:r>
          </a:p>
        </p:txBody>
      </p:sp>
    </p:spTree>
    <p:extLst>
      <p:ext uri="{BB962C8B-B14F-4D97-AF65-F5344CB8AC3E}">
        <p14:creationId xmlns:p14="http://schemas.microsoft.com/office/powerpoint/2010/main" val="12187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15EE9-92FA-4563-9678-AC4CDC5D7CEA}"/>
              </a:ext>
            </a:extLst>
          </p:cNvPr>
          <p:cNvSpPr txBox="1"/>
          <p:nvPr/>
        </p:nvSpPr>
        <p:spPr>
          <a:xfrm>
            <a:off x="1084729" y="3281082"/>
            <a:ext cx="931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 because of Manasseh’s sin (2 Kings 24:3-4) </a:t>
            </a:r>
          </a:p>
        </p:txBody>
      </p:sp>
    </p:spTree>
    <p:extLst>
      <p:ext uri="{BB962C8B-B14F-4D97-AF65-F5344CB8AC3E}">
        <p14:creationId xmlns:p14="http://schemas.microsoft.com/office/powerpoint/2010/main" val="11416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 </a:t>
            </a:r>
          </a:p>
        </p:txBody>
      </p:sp>
    </p:spTree>
    <p:extLst>
      <p:ext uri="{BB962C8B-B14F-4D97-AF65-F5344CB8AC3E}">
        <p14:creationId xmlns:p14="http://schemas.microsoft.com/office/powerpoint/2010/main" val="28698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7B7E0-F9B5-491C-A6A3-C5F7893CDC83}"/>
              </a:ext>
            </a:extLst>
          </p:cNvPr>
          <p:cNvSpPr txBox="1"/>
          <p:nvPr/>
        </p:nvSpPr>
        <p:spPr>
          <a:xfrm>
            <a:off x="1048871" y="3632448"/>
            <a:ext cx="504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We’re not robots!</a:t>
            </a:r>
          </a:p>
        </p:txBody>
      </p:sp>
    </p:spTree>
    <p:extLst>
      <p:ext uri="{BB962C8B-B14F-4D97-AF65-F5344CB8AC3E}">
        <p14:creationId xmlns:p14="http://schemas.microsoft.com/office/powerpoint/2010/main" val="11064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7B7E0-F9B5-491C-A6A3-C5F7893CDC83}"/>
              </a:ext>
            </a:extLst>
          </p:cNvPr>
          <p:cNvSpPr txBox="1"/>
          <p:nvPr/>
        </p:nvSpPr>
        <p:spPr>
          <a:xfrm>
            <a:off x="1048871" y="3632448"/>
            <a:ext cx="5047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We’re not robots!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Moral choice is vital</a:t>
            </a:r>
          </a:p>
        </p:txBody>
      </p:sp>
    </p:spTree>
    <p:extLst>
      <p:ext uri="{BB962C8B-B14F-4D97-AF65-F5344CB8AC3E}">
        <p14:creationId xmlns:p14="http://schemas.microsoft.com/office/powerpoint/2010/main" val="3463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7B7E0-F9B5-491C-A6A3-C5F7893CDC83}"/>
              </a:ext>
            </a:extLst>
          </p:cNvPr>
          <p:cNvSpPr txBox="1"/>
          <p:nvPr/>
        </p:nvSpPr>
        <p:spPr>
          <a:xfrm>
            <a:off x="1048871" y="3632448"/>
            <a:ext cx="50471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We’re not robots!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Moral choice is vital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Choice is bi-directional</a:t>
            </a:r>
          </a:p>
        </p:txBody>
      </p:sp>
    </p:spTree>
    <p:extLst>
      <p:ext uri="{BB962C8B-B14F-4D97-AF65-F5344CB8AC3E}">
        <p14:creationId xmlns:p14="http://schemas.microsoft.com/office/powerpoint/2010/main" val="3740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people’s protest vv.25-29 </a:t>
            </a:r>
          </a:p>
        </p:txBody>
      </p:sp>
    </p:spTree>
    <p:extLst>
      <p:ext uri="{BB962C8B-B14F-4D97-AF65-F5344CB8AC3E}">
        <p14:creationId xmlns:p14="http://schemas.microsoft.com/office/powerpoint/2010/main" val="7382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people’s protest vv.25-29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Turn, and live vv.30-32 </a:t>
            </a:r>
          </a:p>
        </p:txBody>
      </p:sp>
    </p:spTree>
    <p:extLst>
      <p:ext uri="{BB962C8B-B14F-4D97-AF65-F5344CB8AC3E}">
        <p14:creationId xmlns:p14="http://schemas.microsoft.com/office/powerpoint/2010/main" val="10979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people’s protest vv.25-29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Turn, and live vv.30-32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A4BF4-6A72-458C-ADF9-C9DE9C807330}"/>
              </a:ext>
            </a:extLst>
          </p:cNvPr>
          <p:cNvSpPr txBox="1"/>
          <p:nvPr/>
        </p:nvSpPr>
        <p:spPr>
          <a:xfrm>
            <a:off x="3527612" y="4494222"/>
            <a:ext cx="51367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00000"/>
                </a:solidFill>
              </a:rPr>
              <a:t>The Human Problem</a:t>
            </a:r>
          </a:p>
        </p:txBody>
      </p:sp>
    </p:spTree>
    <p:extLst>
      <p:ext uri="{BB962C8B-B14F-4D97-AF65-F5344CB8AC3E}">
        <p14:creationId xmlns:p14="http://schemas.microsoft.com/office/powerpoint/2010/main" val="1093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499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027810-D4F0-424D-83A0-809A7ECE91FA}"/>
              </a:ext>
            </a:extLst>
          </p:cNvPr>
          <p:cNvSpPr/>
          <p:nvPr/>
        </p:nvSpPr>
        <p:spPr>
          <a:xfrm>
            <a:off x="842681" y="1864751"/>
            <a:ext cx="9421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“The parents eat sour grapes, and the children’s teeth are set on edge”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people’s protest vv.25-29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Turn, and live vv.30-32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A4BF4-6A72-458C-ADF9-C9DE9C807330}"/>
              </a:ext>
            </a:extLst>
          </p:cNvPr>
          <p:cNvSpPr txBox="1"/>
          <p:nvPr/>
        </p:nvSpPr>
        <p:spPr>
          <a:xfrm>
            <a:off x="3527612" y="4494222"/>
            <a:ext cx="51367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00000"/>
                </a:solidFill>
              </a:rPr>
              <a:t>The Human Problem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00000"/>
                </a:solidFill>
              </a:rPr>
              <a:t>The Divine Remedy</a:t>
            </a:r>
          </a:p>
        </p:txBody>
      </p:sp>
    </p:spTree>
    <p:extLst>
      <p:ext uri="{BB962C8B-B14F-4D97-AF65-F5344CB8AC3E}">
        <p14:creationId xmlns:p14="http://schemas.microsoft.com/office/powerpoint/2010/main" val="3921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72075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Dialogue of the deaf vv.19-20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Choice matters vv.21-24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people’s protest vv.25-29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Turn, and live vv.30-32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A4BF4-6A72-458C-ADF9-C9DE9C807330}"/>
              </a:ext>
            </a:extLst>
          </p:cNvPr>
          <p:cNvSpPr txBox="1"/>
          <p:nvPr/>
        </p:nvSpPr>
        <p:spPr>
          <a:xfrm>
            <a:off x="3527612" y="4494222"/>
            <a:ext cx="51367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00000"/>
                </a:solidFill>
              </a:rPr>
              <a:t>The Human Problem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C00000"/>
                </a:solidFill>
              </a:rPr>
              <a:t>The Divine Remedy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AE7A6-6FA0-4876-8DDA-3879B3B65691}"/>
              </a:ext>
            </a:extLst>
          </p:cNvPr>
          <p:cNvSpPr txBox="1"/>
          <p:nvPr/>
        </p:nvSpPr>
        <p:spPr>
          <a:xfrm>
            <a:off x="3527613" y="5571440"/>
            <a:ext cx="51367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Do you have a clean heart?</a:t>
            </a:r>
          </a:p>
        </p:txBody>
      </p:sp>
    </p:spTree>
    <p:extLst>
      <p:ext uri="{BB962C8B-B14F-4D97-AF65-F5344CB8AC3E}">
        <p14:creationId xmlns:p14="http://schemas.microsoft.com/office/powerpoint/2010/main" val="15351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19A9-3209-4138-A6B9-B500A0791617}"/>
              </a:ext>
            </a:extLst>
          </p:cNvPr>
          <p:cNvSpPr/>
          <p:nvPr/>
        </p:nvSpPr>
        <p:spPr>
          <a:xfrm>
            <a:off x="887506" y="2297103"/>
            <a:ext cx="9520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“As surely as I live, declares the Sovereign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you will no longer quote this proverb in Israel. For everyone belongs to me, the parent as well as the child – both alike belong to me. The one who sins is the one who will die.”</a:t>
            </a:r>
            <a:endParaRPr lang="en-GB" sz="2400" b="1" dirty="0">
              <a:ln w="635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19A9-3209-4138-A6B9-B500A0791617}"/>
              </a:ext>
            </a:extLst>
          </p:cNvPr>
          <p:cNvSpPr/>
          <p:nvPr/>
        </p:nvSpPr>
        <p:spPr>
          <a:xfrm>
            <a:off x="887506" y="2297103"/>
            <a:ext cx="9520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“As surely as I live, declares the Sovereign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you will no longer quote this proverb in Israel. For </a:t>
            </a:r>
            <a:r>
              <a:rPr lang="en-GB" sz="2400" b="1" i="1" u="sng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everyone belongs to me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the parent as well as the child – both alike belong to me. The one who sins is the one who will die.”</a:t>
            </a:r>
            <a:endParaRPr lang="en-GB" sz="2400" b="1" dirty="0">
              <a:ln w="635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77FA-1903-4724-BB93-AA9D3C578931}"/>
              </a:ext>
            </a:extLst>
          </p:cNvPr>
          <p:cNvSpPr txBox="1"/>
          <p:nvPr/>
        </p:nvSpPr>
        <p:spPr>
          <a:xfrm>
            <a:off x="914400" y="3989294"/>
            <a:ext cx="1092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evolution is a lie</a:t>
            </a:r>
          </a:p>
        </p:txBody>
      </p:sp>
    </p:spTree>
    <p:extLst>
      <p:ext uri="{BB962C8B-B14F-4D97-AF65-F5344CB8AC3E}">
        <p14:creationId xmlns:p14="http://schemas.microsoft.com/office/powerpoint/2010/main" val="22215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19A9-3209-4138-A6B9-B500A0791617}"/>
              </a:ext>
            </a:extLst>
          </p:cNvPr>
          <p:cNvSpPr/>
          <p:nvPr/>
        </p:nvSpPr>
        <p:spPr>
          <a:xfrm>
            <a:off x="887506" y="2297103"/>
            <a:ext cx="9520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“As surely as I live, declares the Sovereign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you will no longer quote this proverb in Israel. For </a:t>
            </a:r>
            <a:r>
              <a:rPr lang="en-GB" sz="2400" b="1" i="1" u="sng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everyone belongs to me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the parent as well as the child – both alike belong to me. The one who sins is the one who will die.”</a:t>
            </a:r>
            <a:endParaRPr lang="en-GB" sz="2400" b="1" dirty="0">
              <a:ln w="635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77FA-1903-4724-BB93-AA9D3C578931}"/>
              </a:ext>
            </a:extLst>
          </p:cNvPr>
          <p:cNvSpPr txBox="1"/>
          <p:nvPr/>
        </p:nvSpPr>
        <p:spPr>
          <a:xfrm>
            <a:off x="914400" y="3989294"/>
            <a:ext cx="1092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evolution is a lie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including the unborn</a:t>
            </a:r>
          </a:p>
        </p:txBody>
      </p:sp>
    </p:spTree>
    <p:extLst>
      <p:ext uri="{BB962C8B-B14F-4D97-AF65-F5344CB8AC3E}">
        <p14:creationId xmlns:p14="http://schemas.microsoft.com/office/powerpoint/2010/main" val="11265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19A9-3209-4138-A6B9-B500A0791617}"/>
              </a:ext>
            </a:extLst>
          </p:cNvPr>
          <p:cNvSpPr/>
          <p:nvPr/>
        </p:nvSpPr>
        <p:spPr>
          <a:xfrm>
            <a:off x="887506" y="2297103"/>
            <a:ext cx="9520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“As surely as I live, declares the Sovereign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you will no longer quote this proverb in Israel. For everyone belongs to me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the parent as well as the child – both alike belong to me. </a:t>
            </a:r>
            <a:r>
              <a:rPr lang="en-GB" sz="2400" b="1" i="1" u="sng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The one who sins is the one who will die.”</a:t>
            </a:r>
            <a:endParaRPr lang="en-GB" sz="2400" b="1" u="sng" dirty="0">
              <a:ln w="635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77FA-1903-4724-BB93-AA9D3C578931}"/>
              </a:ext>
            </a:extLst>
          </p:cNvPr>
          <p:cNvSpPr txBox="1"/>
          <p:nvPr/>
        </p:nvSpPr>
        <p:spPr>
          <a:xfrm>
            <a:off x="914400" y="3989294"/>
            <a:ext cx="1092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evolution is a lie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including the unborn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The consequences of sin</a:t>
            </a:r>
          </a:p>
        </p:txBody>
      </p:sp>
    </p:spTree>
    <p:extLst>
      <p:ext uri="{BB962C8B-B14F-4D97-AF65-F5344CB8AC3E}">
        <p14:creationId xmlns:p14="http://schemas.microsoft.com/office/powerpoint/2010/main" val="35002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F19A9-3209-4138-A6B9-B500A0791617}"/>
              </a:ext>
            </a:extLst>
          </p:cNvPr>
          <p:cNvSpPr/>
          <p:nvPr/>
        </p:nvSpPr>
        <p:spPr>
          <a:xfrm>
            <a:off x="887506" y="2297103"/>
            <a:ext cx="9520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“As surely as I live, declares the Sovereign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you will no longer quote this proverb in Israel. For everyone belongs to me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the parent as well as the child – both alike belong to me. </a:t>
            </a:r>
            <a:r>
              <a:rPr lang="en-GB" sz="2400" b="1" i="1" u="sng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The one who sins is the one who will die.”</a:t>
            </a:r>
            <a:endParaRPr lang="en-GB" sz="2400" b="1" u="sng" dirty="0">
              <a:ln w="635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B77FA-1903-4724-BB93-AA9D3C578931}"/>
              </a:ext>
            </a:extLst>
          </p:cNvPr>
          <p:cNvSpPr txBox="1"/>
          <p:nvPr/>
        </p:nvSpPr>
        <p:spPr>
          <a:xfrm>
            <a:off x="914400" y="3989294"/>
            <a:ext cx="10927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evolution is a lie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Every human life belongs to God – including the unborn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The consequences of sin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/>
              <a:t>Guilt is personal</a:t>
            </a:r>
          </a:p>
        </p:txBody>
      </p:sp>
    </p:spTree>
    <p:extLst>
      <p:ext uri="{BB962C8B-B14F-4D97-AF65-F5344CB8AC3E}">
        <p14:creationId xmlns:p14="http://schemas.microsoft.com/office/powerpoint/2010/main" val="21139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D37F8-B982-4ADE-A288-070514BE9760}"/>
              </a:ext>
            </a:extLst>
          </p:cNvPr>
          <p:cNvSpPr txBox="1"/>
          <p:nvPr/>
        </p:nvSpPr>
        <p:spPr>
          <a:xfrm>
            <a:off x="1030941" y="2709118"/>
            <a:ext cx="721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righteous man vv.5-9</a:t>
            </a:r>
          </a:p>
        </p:txBody>
      </p:sp>
    </p:spTree>
    <p:extLst>
      <p:ext uri="{BB962C8B-B14F-4D97-AF65-F5344CB8AC3E}">
        <p14:creationId xmlns:p14="http://schemas.microsoft.com/office/powerpoint/2010/main" val="13299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3935507" y="170656"/>
            <a:ext cx="7906869" cy="74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3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“That’s not fair”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B77C6-A0F6-4D29-889B-6B2D8A63620C}"/>
              </a:ext>
            </a:extLst>
          </p:cNvPr>
          <p:cNvSpPr txBox="1"/>
          <p:nvPr/>
        </p:nvSpPr>
        <p:spPr>
          <a:xfrm>
            <a:off x="322779" y="1262568"/>
            <a:ext cx="648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 pernicious proverb v.2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Lord’s analysis vv.3-4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God’s 3-part case 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D37F8-B982-4ADE-A288-070514BE9760}"/>
              </a:ext>
            </a:extLst>
          </p:cNvPr>
          <p:cNvSpPr txBox="1"/>
          <p:nvPr/>
        </p:nvSpPr>
        <p:spPr>
          <a:xfrm>
            <a:off x="1030941" y="2709118"/>
            <a:ext cx="721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righteous man vv.5-9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 unrighteous son vv.10-13</a:t>
            </a:r>
          </a:p>
        </p:txBody>
      </p:sp>
    </p:spTree>
    <p:extLst>
      <p:ext uri="{BB962C8B-B14F-4D97-AF65-F5344CB8AC3E}">
        <p14:creationId xmlns:p14="http://schemas.microsoft.com/office/powerpoint/2010/main" val="29998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857</Words>
  <Application>Microsoft Office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Josh Tanton</cp:lastModifiedBy>
  <cp:revision>200</cp:revision>
  <dcterms:created xsi:type="dcterms:W3CDTF">2018-06-15T07:36:13Z</dcterms:created>
  <dcterms:modified xsi:type="dcterms:W3CDTF">2019-09-01T09:12:39Z</dcterms:modified>
</cp:coreProperties>
</file>